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Aptos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Aptos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Aptos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Aptos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Apto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Aptos"/>
              </a:defRPr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3200">
                <a:latin typeface="+mj-lt"/>
                <a:ea typeface="+mj-ea"/>
                <a:cs typeface="+mj-cs"/>
                <a:sym typeface="Aptos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defRPr sz="3200">
                <a:latin typeface="+mj-lt"/>
                <a:ea typeface="+mj-ea"/>
                <a:cs typeface="+mj-cs"/>
                <a:sym typeface="Aptos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defRPr sz="3200">
                <a:latin typeface="+mj-lt"/>
                <a:ea typeface="+mj-ea"/>
                <a:cs typeface="+mj-cs"/>
                <a:sym typeface="Aptos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defRPr sz="3200">
                <a:latin typeface="+mj-lt"/>
                <a:ea typeface="+mj-ea"/>
                <a:cs typeface="+mj-cs"/>
                <a:sym typeface="Aptos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defRPr sz="3200">
                <a:latin typeface="+mj-lt"/>
                <a:ea typeface="+mj-ea"/>
                <a:cs typeface="+mj-cs"/>
                <a:sym typeface="Apto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Espace réservé pour une image 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j-lt"/>
                <a:ea typeface="+mj-ea"/>
                <a:cs typeface="+mj-cs"/>
                <a:sym typeface="Apto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146957" marR="0" indent="-1469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1pPr>
      <a:lvl2pPr marL="628650" marR="0" indent="-1714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2pPr>
      <a:lvl3pPr marL="1120139" marR="0" indent="-20573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AppleGothic 일반체"/>
          <a:ea typeface="AppleGothic 일반체"/>
          <a:cs typeface="AppleGothic 일반체"/>
          <a:sym typeface="AppleGothic 일반체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0002" y="268859"/>
            <a:ext cx="4319213" cy="610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3"/>
          <p:cNvSpPr/>
          <p:nvPr/>
        </p:nvSpPr>
        <p:spPr>
          <a:xfrm>
            <a:off x="1968631" y="482254"/>
            <a:ext cx="8453337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99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ZoneTexte 1"/>
          <p:cNvSpPr txBox="1"/>
          <p:nvPr/>
        </p:nvSpPr>
        <p:spPr>
          <a:xfrm>
            <a:off x="2014351" y="2012187"/>
            <a:ext cx="8701715" cy="163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Ce week-end a lieu la coupe Carcabueno, sur la plage de la Milady à Biarritz.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Cette compétition organisée par le BSC se veut conviviale et a pour objectif de faire un clin d'oeil aux origines de la discipline : Des équipes de sauveteurs professionnels mesuraient leurs aptitudes techniques et physiques en s'opposant sur des épreuves sportives rappelant leurs interventions de secours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3"/>
          <p:cNvSpPr/>
          <p:nvPr/>
        </p:nvSpPr>
        <p:spPr>
          <a:xfrm>
            <a:off x="2186248" y="340636"/>
            <a:ext cx="8453336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104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ZoneTexte 1"/>
          <p:cNvSpPr txBox="1"/>
          <p:nvPr/>
        </p:nvSpPr>
        <p:spPr>
          <a:xfrm>
            <a:off x="2190802" y="1276726"/>
            <a:ext cx="8701715" cy="574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200"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Samedi 7 Juin Carcabueno Open</a:t>
            </a:r>
          </a:p>
          <a:p>
            <a:pPr>
              <a:spcBef>
                <a:spcPts val="16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rPr u="sng"/>
              <a:t>Catégories : Youth, Open et Master</a:t>
            </a:r>
            <a:r>
              <a:t> ( ne choisir qu’une seule catégorie)</a:t>
            </a:r>
          </a:p>
          <a:p>
            <a:pPr>
              <a:spcBef>
                <a:spcPts val="14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7h30 : Installation du site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8h30 Accueil des participants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9h30 Début des épreuves planche et nage individuel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12h30 Pause et QUIZZ secourisme avec un QR code affiché à la Buvette, et sur Instagram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1400 Relais planche et Relais combiné 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16h00 Fin des épreuves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16h30 Récompenses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17h Animation &amp; Pétanque organisé par les Goonies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19H Apéro sur fond musical avec le groupe Thunderfolk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Pause repas : Auberge Espagnol, plancha à disposition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Soirée animée en musique par le groupe Thunderfolk et les Goonies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3"/>
          <p:cNvSpPr/>
          <p:nvPr/>
        </p:nvSpPr>
        <p:spPr>
          <a:xfrm>
            <a:off x="2087043" y="482254"/>
            <a:ext cx="8453336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109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ZoneTexte 1"/>
          <p:cNvSpPr txBox="1"/>
          <p:nvPr/>
        </p:nvSpPr>
        <p:spPr>
          <a:xfrm>
            <a:off x="2062059" y="1431218"/>
            <a:ext cx="8701714" cy="436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200"/>
            </a:pPr>
            <a:r>
              <a:t>Dimanche 8 Juin Carcabueno Jeune</a:t>
            </a:r>
          </a:p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>
              <a:spcBef>
                <a:spcPts val="500"/>
              </a:spcBef>
              <a:defRPr u="sng"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Catégories : Avenir, Poussin, Benjamin et Minime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4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8h00 : Installation sur le site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9h00 Accueil des participants et Yoga animé par Alizée pour ceux qui le souhaitent (prévoir son tapis)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10h00 Début des épreuves planche et nage individuel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12h30 Pause et QUIZZ secourisme pour les enfants 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1400 Relais planche et Relais combiné 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16h00 Fin des épreuves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16h30 Récompenses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/>
          <p:nvPr/>
        </p:nvSpPr>
        <p:spPr>
          <a:xfrm>
            <a:off x="2186248" y="469379"/>
            <a:ext cx="8453336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114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ZoneTexte 1"/>
          <p:cNvSpPr txBox="1"/>
          <p:nvPr/>
        </p:nvSpPr>
        <p:spPr>
          <a:xfrm>
            <a:off x="2062059" y="1595893"/>
            <a:ext cx="8701714" cy="392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Les relais seront composés sur place à la pause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 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Ils seront si possibles par catégories et mixte (2 filles et 2 garçons)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Si nécessaire il sera possible de mixer 2 catégories et plusieurs clubs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 principe est que tout le monde puisse participer dans la joie et la bonne humeur. </a:t>
            </a: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Les relais seront composés pour les 2 épreuves : Relais nage et Relais combiné (Nage, Planche, Nage Planche)</a:t>
            </a:r>
          </a:p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3"/>
          <p:cNvSpPr/>
          <p:nvPr/>
        </p:nvSpPr>
        <p:spPr>
          <a:xfrm>
            <a:off x="2186248" y="482254"/>
            <a:ext cx="8453336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119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1"/>
          <p:cNvSpPr txBox="1"/>
          <p:nvPr/>
        </p:nvSpPr>
        <p:spPr>
          <a:xfrm>
            <a:off x="2177928" y="1589144"/>
            <a:ext cx="8701714" cy="437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 repas des officiels et des bénévoles sera pris en charge.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La buvette proposera des repas :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SzPct val="100000"/>
              <a:buChar char="•"/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 Veggie à 6 € comprenant une salade, des chips, un dessert et une boisson 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SzPct val="100000"/>
              <a:buChar char="•"/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Le Barbecue à 8 € comprenant une petite salade, des chips, un sandwich avec grillade, dessert et boisson. 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SzPct val="100000"/>
              <a:buChar char="➡"/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 Les repas sont en prévente sur HelloAsso : </a:t>
            </a:r>
            <a:r>
              <a:rPr>
                <a:solidFill>
                  <a:srgbClr val="FF2600"/>
                </a:solidFill>
              </a:rPr>
              <a:t>AJOUTER LIEN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Elle proposera aussi des sucreries, des douceurs, des boissons chaudes…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t>Pour vous restaurer, une carte sera en vente sur place et en prévente (montant aux choix 5 € - 10 € ) afin d’éviter les soucis de monnaies. Vous la ferez poinçonner pour chaque consommation à la buvette. 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Clr>
                <a:srgbClr val="222222"/>
              </a:buClr>
              <a:buSzPct val="100000"/>
              <a:buChar char="➡"/>
              <a:defRPr>
                <a:latin typeface="AppleGothic 일반체"/>
                <a:ea typeface="AppleGothic 일반체"/>
                <a:cs typeface="AppleGothic 일반체"/>
                <a:sym typeface="AppleGothic 일반체"/>
              </a:defRPr>
            </a:pPr>
            <a:r>
              <a: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t>Pré-vente cartes buvette : </a:t>
            </a:r>
            <a:r>
              <a:rPr>
                <a:solidFill>
                  <a:srgbClr val="FF2600"/>
                </a:solidFill>
              </a:rPr>
              <a:t>AJOUTER LIEN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/>
          <p:nvPr/>
        </p:nvSpPr>
        <p:spPr>
          <a:xfrm>
            <a:off x="1968631" y="482254"/>
            <a:ext cx="8453337" cy="916941"/>
          </a:xfrm>
          <a:prstGeom prst="rect">
            <a:avLst/>
          </a:prstGeom>
          <a:gradFill>
            <a:gsLst>
              <a:gs pos="0">
                <a:srgbClr val="F0F8FD"/>
              </a:gs>
              <a:gs pos="74000">
                <a:srgbClr val="74C4E9"/>
              </a:gs>
              <a:gs pos="83000">
                <a:srgbClr val="74C4E9"/>
              </a:gs>
              <a:gs pos="100000">
                <a:srgbClr val="A2D8F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6C6AD"/>
                </a:solidFill>
              </a:defRPr>
            </a:lvl1pPr>
          </a:lstStyle>
          <a:p>
            <a:pPr/>
            <a:r>
              <a:t>CARCABUENO 2025</a:t>
            </a:r>
          </a:p>
        </p:txBody>
      </p:sp>
      <p:pic>
        <p:nvPicPr>
          <p:cNvPr id="124" name="Image 15" descr="Imag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3" y="5475875"/>
            <a:ext cx="1446629" cy="89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17" descr="Imag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200" y="5475875"/>
            <a:ext cx="948415" cy="88690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ZoneTexte 1"/>
          <p:cNvSpPr txBox="1"/>
          <p:nvPr/>
        </p:nvSpPr>
        <p:spPr>
          <a:xfrm>
            <a:off x="2014351" y="1898128"/>
            <a:ext cx="8701715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</p:txBody>
      </p:sp>
      <p:pic>
        <p:nvPicPr>
          <p:cNvPr id="127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rcRect l="4640" t="17480" r="5378" b="11553"/>
          <a:stretch>
            <a:fillRect/>
          </a:stretch>
        </p:blipFill>
        <p:spPr>
          <a:xfrm>
            <a:off x="1747537" y="1558938"/>
            <a:ext cx="8895524" cy="37635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Rectangle : coins arrondis 5"/>
          <p:cNvGrpSpPr/>
          <p:nvPr/>
        </p:nvGrpSpPr>
        <p:grpSpPr>
          <a:xfrm>
            <a:off x="5834269" y="2852529"/>
            <a:ext cx="1461053" cy="907015"/>
            <a:chOff x="0" y="0"/>
            <a:chExt cx="1461052" cy="907013"/>
          </a:xfrm>
        </p:grpSpPr>
        <p:sp>
          <p:nvSpPr>
            <p:cNvPr id="128" name="Rectangle aux angles arrondis"/>
            <p:cNvSpPr/>
            <p:nvPr/>
          </p:nvSpPr>
          <p:spPr>
            <a:xfrm>
              <a:off x="0" y="0"/>
              <a:ext cx="1461053" cy="90701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>
              <a:solidFill>
                <a:srgbClr val="09293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Village et Tente Club"/>
            <p:cNvSpPr txBox="1"/>
            <p:nvPr/>
          </p:nvSpPr>
          <p:spPr>
            <a:xfrm>
              <a:off x="99521" y="128386"/>
              <a:ext cx="126201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Village et Tente Club</a:t>
              </a:r>
            </a:p>
          </p:txBody>
        </p:sp>
      </p:grpSp>
      <p:grpSp>
        <p:nvGrpSpPr>
          <p:cNvPr id="133" name="Rectangle 6"/>
          <p:cNvGrpSpPr/>
          <p:nvPr/>
        </p:nvGrpSpPr>
        <p:grpSpPr>
          <a:xfrm>
            <a:off x="2126415" y="3142237"/>
            <a:ext cx="1480406" cy="1823333"/>
            <a:chOff x="0" y="0"/>
            <a:chExt cx="1480404" cy="1823331"/>
          </a:xfrm>
        </p:grpSpPr>
        <p:sp>
          <p:nvSpPr>
            <p:cNvPr id="131" name="Rectangle"/>
            <p:cNvSpPr/>
            <p:nvPr/>
          </p:nvSpPr>
          <p:spPr>
            <a:xfrm rot="18204772">
              <a:off x="-157784" y="617305"/>
              <a:ext cx="1795973" cy="588722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rgbClr val="09293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Zone de compétition"/>
            <p:cNvSpPr txBox="1"/>
            <p:nvPr/>
          </p:nvSpPr>
          <p:spPr>
            <a:xfrm rot="18204772">
              <a:off x="-102539" y="586545"/>
              <a:ext cx="1685483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Zone de compétition</a:t>
              </a:r>
            </a:p>
          </p:txBody>
        </p:sp>
      </p:grpSp>
      <p:sp>
        <p:nvSpPr>
          <p:cNvPr id="134" name="Rectangle 8"/>
          <p:cNvSpPr/>
          <p:nvPr/>
        </p:nvSpPr>
        <p:spPr>
          <a:xfrm rot="2263865">
            <a:off x="6912730" y="3135190"/>
            <a:ext cx="156818" cy="2092961"/>
          </a:xfrm>
          <a:prstGeom prst="rect">
            <a:avLst/>
          </a:prstGeom>
          <a:solidFill>
            <a:srgbClr val="FF0000"/>
          </a:solidFill>
          <a:ln w="19050">
            <a:solidFill>
              <a:srgbClr val="09293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ZoneTexte 9"/>
          <p:cNvSpPr txBox="1"/>
          <p:nvPr/>
        </p:nvSpPr>
        <p:spPr>
          <a:xfrm>
            <a:off x="6743182" y="4067612"/>
            <a:ext cx="1404828" cy="650241"/>
          </a:xfrm>
          <a:prstGeom prst="rect">
            <a:avLst/>
          </a:prstGeom>
          <a:solidFill>
            <a:srgbClr val="FF0000">
              <a:alpha val="4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Parking Remorque</a:t>
            </a:r>
          </a:p>
        </p:txBody>
      </p:sp>
      <p:sp>
        <p:nvSpPr>
          <p:cNvPr id="136" name="ZoneTexte 10"/>
          <p:cNvSpPr txBox="1"/>
          <p:nvPr/>
        </p:nvSpPr>
        <p:spPr>
          <a:xfrm>
            <a:off x="3550919" y="5618479"/>
            <a:ext cx="620776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Attention les parkings sont payants depuis le 1 juin, nous n’avons eu que quelques places pour les remorques</a:t>
            </a:r>
          </a:p>
        </p:txBody>
      </p:sp>
      <p:pic>
        <p:nvPicPr>
          <p:cNvPr id="137" name="Graphique 12" descr="Graphiqu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57625" y="5661709"/>
            <a:ext cx="585068" cy="525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hèm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hèm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